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8" r:id="rId9"/>
    <p:sldId id="264" r:id="rId10"/>
    <p:sldId id="265" r:id="rId11"/>
    <p:sldId id="266" r:id="rId12"/>
    <p:sldId id="267" r:id="rId13"/>
    <p:sldId id="271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Finding Square Roots &amp; Cube Roots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1.1 part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499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363" y="159725"/>
            <a:ext cx="8596668" cy="1320800"/>
          </a:xfrm>
        </p:spPr>
        <p:txBody>
          <a:bodyPr/>
          <a:lstStyle/>
          <a:p>
            <a:r>
              <a:rPr lang="en-US" b="1" dirty="0" smtClean="0"/>
              <a:t>We could estimate it even more if necessary!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513157" y="1629705"/>
            <a:ext cx="2026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√6 ≈ 2.5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8034" y="1574100"/>
            <a:ext cx="2625782" cy="181588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omic Sans MS" panose="030F0702030302020204" pitchFamily="66" charset="0"/>
              </a:rPr>
              <a:t>We could estimate it even more if necessary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13412" y="1871592"/>
            <a:ext cx="2026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2.5  = ?</a:t>
            </a:r>
            <a:endParaRPr lang="en-US" sz="28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06195" y="2443818"/>
            <a:ext cx="2440432" cy="2246769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omic Sans MS" panose="030F0702030302020204" pitchFamily="66" charset="0"/>
              </a:rPr>
              <a:t>Choose some numbers between 2 &amp; 3 and square them!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59431" y="3064540"/>
            <a:ext cx="4396752" cy="95410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Now, which answers is 6.0 between????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53072" y="4405904"/>
            <a:ext cx="20094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√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6 ≈ </a:t>
            </a:r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2.45</a:t>
            </a:r>
            <a:endParaRPr lang="en-US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US" sz="2800" b="1" dirty="0" smtClean="0">
              <a:solidFill>
                <a:schemeClr val="accent5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13412" y="1312490"/>
            <a:ext cx="2026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2.4  = ?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13412" y="2431542"/>
            <a:ext cx="2026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2.6  = ?</a:t>
            </a:r>
            <a:endParaRPr lang="en-US" sz="2800" b="1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221604" y="2482041"/>
            <a:ext cx="1395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= 6.76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221604" y="1899164"/>
            <a:ext cx="1395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= 6.25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221604" y="1348372"/>
            <a:ext cx="1395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= 5.76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885895" y="5004826"/>
            <a:ext cx="5521911" cy="13849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omic Sans MS" panose="030F0702030302020204" pitchFamily="66" charset="0"/>
              </a:rPr>
              <a:t>Since it falls between 2.4 and 2.5 do 2.45 </a:t>
            </a:r>
          </a:p>
          <a:p>
            <a:pPr algn="ctr"/>
            <a:r>
              <a:rPr lang="en-US" sz="2800" b="1" dirty="0" smtClean="0">
                <a:latin typeface="Comic Sans MS" panose="030F0702030302020204" pitchFamily="66" charset="0"/>
              </a:rPr>
              <a:t>(its between the two!!!)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48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8" grpId="0" animBg="1"/>
      <p:bldP spid="10" grpId="0" animBg="1"/>
      <p:bldP spid="14" grpId="0"/>
      <p:bldP spid="12" grpId="0"/>
      <p:bldP spid="11" grpId="0"/>
      <p:bldP spid="13" grpId="0"/>
      <p:bldP spid="16" grpId="0"/>
      <p:bldP spid="17" grpId="0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977" y="196832"/>
            <a:ext cx="8596668" cy="1320800"/>
          </a:xfrm>
        </p:spPr>
        <p:txBody>
          <a:bodyPr/>
          <a:lstStyle/>
          <a:p>
            <a:r>
              <a:rPr lang="en-US" b="1" dirty="0" smtClean="0"/>
              <a:t>It gets easier…I PROMISE!!!!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58229" y="1410563"/>
            <a:ext cx="2026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√10 ≈ ?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8918" y="1908193"/>
            <a:ext cx="2625782" cy="310854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omic Sans MS" panose="030F0702030302020204" pitchFamily="66" charset="0"/>
              </a:rPr>
              <a:t>No number makes 10 when squared…it is an IRRATIONAL number!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46998" y="1384973"/>
            <a:ext cx="2026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√16  = 4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77481" y="3419406"/>
            <a:ext cx="2440432" cy="2677656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omic Sans MS" panose="030F0702030302020204" pitchFamily="66" charset="0"/>
              </a:rPr>
              <a:t>Find a Perfect Square that is larger and smaller than 6!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73506" y="1517632"/>
            <a:ext cx="4396752" cy="95410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So the answer must be BETWEEN these two!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05046" y="2646026"/>
            <a:ext cx="1395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5"/>
                </a:solidFill>
                <a:latin typeface="Comic Sans MS" panose="030F0702030302020204" pitchFamily="66" charset="0"/>
              </a:rPr>
              <a:t>= 3.2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250750" y="3169246"/>
            <a:ext cx="2505810" cy="31085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Since 10 is pretty much closer to 9 use something like 3.2 instead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91405" y="2194896"/>
            <a:ext cx="2026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√9  = 3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160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8" grpId="0" animBg="1"/>
      <p:bldP spid="10" grpId="0" animBg="1"/>
      <p:bldP spid="14" grpId="0"/>
      <p:bldP spid="15" grpId="0" animBg="1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363" y="159725"/>
            <a:ext cx="8596668" cy="1320800"/>
          </a:xfrm>
        </p:spPr>
        <p:txBody>
          <a:bodyPr/>
          <a:lstStyle/>
          <a:p>
            <a:r>
              <a:rPr lang="en-US" b="1" dirty="0" smtClean="0"/>
              <a:t>Lets go TWO decimal places now!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94245" y="1637554"/>
            <a:ext cx="2026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√10 ≈ 3.2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03828" y="1953415"/>
            <a:ext cx="2026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3.2  = ?</a:t>
            </a:r>
            <a:endParaRPr lang="en-US" sz="28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6261" y="2394812"/>
            <a:ext cx="2440432" cy="3108543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omic Sans MS" panose="030F0702030302020204" pitchFamily="66" charset="0"/>
              </a:rPr>
              <a:t>Choose some numbers between 3 &amp; 4 and square them! But stick closer to 3!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12021" y="2525382"/>
            <a:ext cx="4396752" cy="95410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I found my answer already!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07331" y="3724989"/>
            <a:ext cx="25105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√10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≈ </a:t>
            </a:r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3.15</a:t>
            </a:r>
            <a:endParaRPr lang="en-US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US" sz="2800" b="1" dirty="0" smtClean="0">
              <a:solidFill>
                <a:schemeClr val="accent5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03828" y="1381448"/>
            <a:ext cx="2026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3.1  = ?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03828" y="2515284"/>
            <a:ext cx="2026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3.3  = ?</a:t>
            </a:r>
            <a:endParaRPr lang="en-US" sz="2800" b="1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88238" y="1953415"/>
            <a:ext cx="1395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10.24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12021" y="1386140"/>
            <a:ext cx="1395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9.61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49441" y="4365634"/>
            <a:ext cx="5521911" cy="13849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omic Sans MS" panose="030F0702030302020204" pitchFamily="66" charset="0"/>
              </a:rPr>
              <a:t>Since it falls between 3.1 and 3.2 do 3.15 </a:t>
            </a:r>
          </a:p>
          <a:p>
            <a:pPr algn="ctr"/>
            <a:r>
              <a:rPr lang="en-US" sz="2800" b="1" dirty="0" smtClean="0">
                <a:latin typeface="Comic Sans MS" panose="030F0702030302020204" pitchFamily="66" charset="0"/>
              </a:rPr>
              <a:t>(its between the two!!!)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62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 animBg="1"/>
      <p:bldP spid="10" grpId="0" animBg="1"/>
      <p:bldP spid="14" grpId="0"/>
      <p:bldP spid="12" grpId="0"/>
      <p:bldP spid="11" grpId="0"/>
      <p:bldP spid="16" grpId="0"/>
      <p:bldP spid="17" grpId="0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977" y="196832"/>
            <a:ext cx="8596668" cy="1320800"/>
          </a:xfrm>
        </p:spPr>
        <p:txBody>
          <a:bodyPr/>
          <a:lstStyle/>
          <a:p>
            <a:r>
              <a:rPr lang="en-US" b="1" dirty="0" smtClean="0"/>
              <a:t>Practice…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94750" y="1811235"/>
            <a:ext cx="2026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√21 ≈ ?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53075" y="1445540"/>
            <a:ext cx="20265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√25  = 5</a:t>
            </a:r>
          </a:p>
          <a:p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25718" y="1827581"/>
            <a:ext cx="1395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5"/>
                </a:solidFill>
                <a:latin typeface="Comic Sans MS" panose="030F0702030302020204" pitchFamily="66" charset="0"/>
              </a:rPr>
              <a:t>= 4.5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57652" y="2180170"/>
            <a:ext cx="2026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√16  = 4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60514" y="1255274"/>
            <a:ext cx="2026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4.4  = ?</a:t>
            </a:r>
            <a:endParaRPr lang="en-US" sz="28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60514" y="1822740"/>
            <a:ext cx="2026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4.5  = ?</a:t>
            </a:r>
            <a:endParaRPr lang="en-US" sz="28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60514" y="2441780"/>
            <a:ext cx="2026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4.6  = ?</a:t>
            </a:r>
            <a:endParaRPr lang="en-US" sz="2800" b="1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81853" y="1251610"/>
            <a:ext cx="1395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19.36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281851" y="1827581"/>
            <a:ext cx="1395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20.25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43695" y="3067584"/>
            <a:ext cx="4396752" cy="95410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Now find one more decimal place!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86801" y="4514952"/>
            <a:ext cx="25105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√21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≈ </a:t>
            </a:r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4.55</a:t>
            </a:r>
            <a:endParaRPr lang="en-US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US" sz="2800" b="1" dirty="0" smtClean="0">
              <a:solidFill>
                <a:schemeClr val="accent5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866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4" grpId="0"/>
      <p:bldP spid="12" grpId="0"/>
      <p:bldP spid="11" grpId="0"/>
      <p:bldP spid="13" grpId="0"/>
      <p:bldP spid="16" grpId="0"/>
      <p:bldP spid="17" grpId="0"/>
      <p:bldP spid="18" grpId="0"/>
      <p:bldP spid="20" grpId="0" animBg="1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977" y="196832"/>
            <a:ext cx="8596668" cy="1320800"/>
          </a:xfrm>
        </p:spPr>
        <p:txBody>
          <a:bodyPr/>
          <a:lstStyle/>
          <a:p>
            <a:r>
              <a:rPr lang="en-US" b="1" dirty="0" smtClean="0"/>
              <a:t>Practice…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94750" y="1811235"/>
            <a:ext cx="2026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√2 ≈ ?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57652" y="1428407"/>
            <a:ext cx="20265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√4  = 2</a:t>
            </a:r>
          </a:p>
          <a:p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25718" y="1827581"/>
            <a:ext cx="1395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5"/>
                </a:solidFill>
                <a:latin typeface="Comic Sans MS" panose="030F0702030302020204" pitchFamily="66" charset="0"/>
              </a:rPr>
              <a:t>= 1.5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57652" y="2180170"/>
            <a:ext cx="2026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√1  = 1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60514" y="1255274"/>
            <a:ext cx="2026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1.4  = ?</a:t>
            </a:r>
            <a:endParaRPr lang="en-US" sz="28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60514" y="1822740"/>
            <a:ext cx="2026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1.5  = ?</a:t>
            </a:r>
            <a:endParaRPr lang="en-US" sz="28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60514" y="2441780"/>
            <a:ext cx="2026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1.6  = ?</a:t>
            </a:r>
            <a:endParaRPr lang="en-US" sz="2800" b="1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81853" y="1251610"/>
            <a:ext cx="1395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1.96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113280" y="1819076"/>
            <a:ext cx="1395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2.25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43695" y="3067584"/>
            <a:ext cx="4396752" cy="95410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Now find one more decimal place!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86801" y="4514952"/>
            <a:ext cx="25105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√2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≈ </a:t>
            </a:r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1.45</a:t>
            </a:r>
            <a:endParaRPr lang="en-US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US" sz="2800" b="1" dirty="0" smtClean="0">
              <a:solidFill>
                <a:schemeClr val="accent5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05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4" grpId="0"/>
      <p:bldP spid="12" grpId="0"/>
      <p:bldP spid="11" grpId="0"/>
      <p:bldP spid="13" grpId="0"/>
      <p:bldP spid="16" grpId="0"/>
      <p:bldP spid="17" grpId="0"/>
      <p:bldP spid="18" grpId="0"/>
      <p:bldP spid="20" grpId="0" animBg="1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977" y="196832"/>
            <a:ext cx="8596668" cy="1320800"/>
          </a:xfrm>
        </p:spPr>
        <p:txBody>
          <a:bodyPr/>
          <a:lstStyle/>
          <a:p>
            <a:r>
              <a:rPr lang="en-US" b="1" dirty="0" smtClean="0"/>
              <a:t>Practice…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94750" y="1811235"/>
            <a:ext cx="2026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√15 ≈ ?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57652" y="1428407"/>
            <a:ext cx="20265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√16  = 4</a:t>
            </a:r>
          </a:p>
          <a:p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25718" y="1827581"/>
            <a:ext cx="1395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5"/>
                </a:solidFill>
                <a:latin typeface="Comic Sans MS" panose="030F0702030302020204" pitchFamily="66" charset="0"/>
              </a:rPr>
              <a:t>= 3.8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57652" y="2180170"/>
            <a:ext cx="2026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√9   = 3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60514" y="1255274"/>
            <a:ext cx="2026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3.7  = ?</a:t>
            </a:r>
            <a:endParaRPr lang="en-US" sz="28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60514" y="1822740"/>
            <a:ext cx="2026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3.8  = ?</a:t>
            </a:r>
            <a:endParaRPr lang="en-US" sz="28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60514" y="2441780"/>
            <a:ext cx="2026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3.9  = ?</a:t>
            </a:r>
            <a:endParaRPr lang="en-US" sz="2800" b="1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81853" y="1251610"/>
            <a:ext cx="1395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13.69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281851" y="1827581"/>
            <a:ext cx="1395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14.44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281852" y="2443330"/>
            <a:ext cx="1395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15.21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43695" y="3067584"/>
            <a:ext cx="4396752" cy="95410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Now find one more decimal place!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86801" y="4514952"/>
            <a:ext cx="25105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√15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≈ </a:t>
            </a:r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3.85</a:t>
            </a:r>
            <a:endParaRPr lang="en-US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US" sz="2800" b="1" dirty="0" smtClean="0">
              <a:solidFill>
                <a:schemeClr val="accent5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10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4" grpId="0"/>
      <p:bldP spid="12" grpId="0"/>
      <p:bldP spid="11" grpId="0"/>
      <p:bldP spid="13" grpId="0"/>
      <p:bldP spid="16" grpId="0"/>
      <p:bldP spid="17" grpId="0"/>
      <p:bldP spid="18" grpId="0"/>
      <p:bldP spid="19" grpId="0"/>
      <p:bldP spid="20" grpId="0" animBg="1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14400"/>
          </a:xfrm>
        </p:spPr>
        <p:txBody>
          <a:bodyPr/>
          <a:lstStyle/>
          <a:p>
            <a:pPr algn="ctr"/>
            <a:r>
              <a:rPr lang="en-US" b="1" dirty="0" smtClean="0"/>
              <a:t>Squares and Square Roots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69773" y="2001795"/>
            <a:ext cx="2026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5</a:t>
            </a:r>
            <a:r>
              <a:rPr lang="en-US" sz="2800" b="1" baseline="30000" dirty="0" smtClean="0">
                <a:latin typeface="Comic Sans MS" panose="030F0702030302020204" pitchFamily="66" charset="0"/>
              </a:rPr>
              <a:t>2</a:t>
            </a:r>
            <a:r>
              <a:rPr lang="en-US" sz="2800" b="1" dirty="0" smtClean="0">
                <a:latin typeface="Comic Sans MS" panose="030F0702030302020204" pitchFamily="66" charset="0"/>
              </a:rPr>
              <a:t>  = ?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69773" y="3002810"/>
            <a:ext cx="2026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  <a:r>
              <a:rPr lang="en-US" sz="2800" b="1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= ?</a:t>
            </a:r>
            <a:endParaRPr lang="en-US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69773" y="4003825"/>
            <a:ext cx="2026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12</a:t>
            </a:r>
            <a:r>
              <a:rPr lang="en-US" sz="2800" b="1" baseline="30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2</a:t>
            </a:r>
            <a:r>
              <a:rPr lang="en-US" sz="28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 = ?</a:t>
            </a:r>
            <a:endParaRPr lang="en-US" sz="28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12292" y="2001795"/>
            <a:ext cx="770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25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12292" y="3002810"/>
            <a:ext cx="770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64</a:t>
            </a:r>
            <a:endParaRPr lang="en-US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12291" y="4003825"/>
            <a:ext cx="9185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144</a:t>
            </a:r>
            <a:endParaRPr lang="en-US" sz="28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798541" y="1701349"/>
            <a:ext cx="41189" cy="3649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471983" y="2001795"/>
            <a:ext cx="1719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√25 = ?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71983" y="3002810"/>
            <a:ext cx="1719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√64 = ?</a:t>
            </a:r>
            <a:endParaRPr lang="en-US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71983" y="4003825"/>
            <a:ext cx="2040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√144 = ?</a:t>
            </a:r>
            <a:endParaRPr lang="en-US" sz="28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13140" y="2001795"/>
            <a:ext cx="510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5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13140" y="3002810"/>
            <a:ext cx="510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  <a:endParaRPr lang="en-US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13140" y="4003825"/>
            <a:ext cx="685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12</a:t>
            </a:r>
            <a:endParaRPr lang="en-US" sz="28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412821" y="5284573"/>
            <a:ext cx="9125693" cy="9144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1" dirty="0" smtClean="0">
                <a:solidFill>
                  <a:srgbClr val="FFC000"/>
                </a:solidFill>
              </a:rPr>
              <a:t>Notice that they are Inverses of each other!</a:t>
            </a:r>
            <a:endParaRPr lang="en-US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656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1" grpId="0"/>
      <p:bldP spid="13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 Roots have TWO answers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73427" y="1930400"/>
            <a:ext cx="2026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x</a:t>
            </a:r>
            <a:r>
              <a:rPr lang="en-US" sz="2800" b="1" baseline="30000" dirty="0" smtClean="0">
                <a:latin typeface="Comic Sans MS" panose="030F0702030302020204" pitchFamily="66" charset="0"/>
              </a:rPr>
              <a:t>2</a:t>
            </a:r>
            <a:r>
              <a:rPr lang="en-US" sz="2800" b="1" dirty="0" smtClean="0">
                <a:latin typeface="Comic Sans MS" panose="030F0702030302020204" pitchFamily="66" charset="0"/>
              </a:rPr>
              <a:t>  = 196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28379" y="2527643"/>
            <a:ext cx="2026508" cy="267765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omic Sans MS" panose="030F0702030302020204" pitchFamily="66" charset="0"/>
              </a:rPr>
              <a:t>What number make 196 when multiplied by itself?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62414" y="2988903"/>
            <a:ext cx="2026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√196  = ?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87992" y="2988903"/>
            <a:ext cx="7413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5"/>
                </a:solidFill>
                <a:latin typeface="Comic Sans MS" panose="030F0702030302020204" pitchFamily="66" charset="0"/>
              </a:rPr>
              <a:t>14</a:t>
            </a:r>
            <a:endParaRPr lang="en-US" sz="2800" b="1" dirty="0">
              <a:solidFill>
                <a:schemeClr val="accent5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30560" y="2988903"/>
            <a:ext cx="3830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5"/>
                </a:solidFill>
                <a:latin typeface="Comic Sans MS" panose="030F0702030302020204" pitchFamily="66" charset="0"/>
              </a:rPr>
              <a:t>+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61540" y="3755018"/>
            <a:ext cx="3365157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BOTH positive &amp; negative answer make 196 so…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963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/>
      <p:bldP spid="7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 Roots with Fractions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73427" y="1930400"/>
            <a:ext cx="20265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x</a:t>
            </a:r>
            <a:r>
              <a:rPr lang="en-US" sz="2800" b="1" baseline="30000" dirty="0" smtClean="0">
                <a:latin typeface="Comic Sans MS" panose="030F0702030302020204" pitchFamily="66" charset="0"/>
              </a:rPr>
              <a:t>2</a:t>
            </a:r>
            <a:r>
              <a:rPr lang="en-US" sz="2800" b="1" dirty="0" smtClean="0">
                <a:latin typeface="Comic Sans MS" panose="030F0702030302020204" pitchFamily="66" charset="0"/>
              </a:rPr>
              <a:t>  = </a:t>
            </a:r>
            <a:r>
              <a:rPr lang="en-US" sz="2800" b="1" u="sng" dirty="0" smtClean="0">
                <a:latin typeface="Comic Sans MS" panose="030F0702030302020204" pitchFamily="66" charset="0"/>
              </a:rPr>
              <a:t>  9  </a:t>
            </a:r>
          </a:p>
          <a:p>
            <a:r>
              <a:rPr lang="en-US" sz="2800" b="1" dirty="0">
                <a:latin typeface="Comic Sans MS" panose="030F0702030302020204" pitchFamily="66" charset="0"/>
              </a:rPr>
              <a:t> </a:t>
            </a:r>
            <a:r>
              <a:rPr lang="en-US" sz="2800" b="1" dirty="0" smtClean="0">
                <a:latin typeface="Comic Sans MS" panose="030F0702030302020204" pitchFamily="66" charset="0"/>
              </a:rPr>
              <a:t>     256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81245" y="3023569"/>
            <a:ext cx="2625782" cy="224676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omic Sans MS" panose="030F0702030302020204" pitchFamily="66" charset="0"/>
              </a:rPr>
              <a:t>What number make 9 when multiplied, then what  makes 256?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75668" y="1760722"/>
            <a:ext cx="2026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√9  = ?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37342" y="1738520"/>
            <a:ext cx="7413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3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6118" y="4453927"/>
            <a:ext cx="3365157" cy="181588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BOTH positive &amp; negative answer make 9 &amp; 256 so…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6118" y="2492172"/>
            <a:ext cx="2026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√256  = ?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44511" y="2492172"/>
            <a:ext cx="7413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16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67166" y="3353427"/>
            <a:ext cx="3830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5"/>
                </a:solidFill>
                <a:latin typeface="Comic Sans MS" panose="030F0702030302020204" pitchFamily="66" charset="0"/>
              </a:rPr>
              <a:t>+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94649" y="3213438"/>
            <a:ext cx="7413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chemeClr val="accent5"/>
                </a:solidFill>
                <a:latin typeface="Comic Sans MS" panose="030F0702030302020204" pitchFamily="66" charset="0"/>
              </a:rPr>
              <a:t> 3</a:t>
            </a:r>
          </a:p>
          <a:p>
            <a:r>
              <a:rPr lang="en-US" sz="2800" b="1" dirty="0" smtClean="0">
                <a:solidFill>
                  <a:schemeClr val="accent5"/>
                </a:solidFill>
                <a:latin typeface="Comic Sans MS" panose="030F0702030302020204" pitchFamily="66" charset="0"/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208654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/>
      <p:bldP spid="8" grpId="0" animBg="1"/>
      <p:bldP spid="9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Cube Roots are a little different…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73427" y="1930400"/>
            <a:ext cx="2026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x</a:t>
            </a:r>
            <a:r>
              <a:rPr lang="en-US" sz="2800" b="1" baseline="30000" dirty="0" smtClean="0">
                <a:latin typeface="Comic Sans MS" panose="030F0702030302020204" pitchFamily="66" charset="0"/>
              </a:rPr>
              <a:t>3</a:t>
            </a:r>
            <a:r>
              <a:rPr lang="en-US" sz="2800" b="1" dirty="0" smtClean="0">
                <a:latin typeface="Comic Sans MS" panose="030F0702030302020204" pitchFamily="66" charset="0"/>
              </a:rPr>
              <a:t>  = 512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81245" y="3023569"/>
            <a:ext cx="2625782" cy="267765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omic Sans MS" panose="030F0702030302020204" pitchFamily="66" charset="0"/>
              </a:rPr>
              <a:t>What number makes 512 when multiplied by itself THREE times???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75668" y="1760722"/>
            <a:ext cx="2026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√512  = ?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2539" y="1737659"/>
            <a:ext cx="3830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49839" y="2277130"/>
            <a:ext cx="2440432" cy="2246769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omic Sans MS" panose="030F0702030302020204" pitchFamily="66" charset="0"/>
              </a:rPr>
              <a:t>Put a little 3 in the corner of the square root box!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02176" y="1499513"/>
            <a:ext cx="2601056" cy="95410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8 x 8 = 64</a:t>
            </a:r>
          </a:p>
          <a:p>
            <a:r>
              <a:rPr lang="en-US" sz="2800" b="1" dirty="0" smtClean="0">
                <a:latin typeface="Comic Sans MS" panose="030F0702030302020204" pitchFamily="66" charset="0"/>
              </a:rPr>
              <a:t>64 x 8 = 512 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77666" y="2681879"/>
            <a:ext cx="995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5"/>
                </a:solidFill>
                <a:latin typeface="Comic Sans MS" panose="030F0702030302020204" pitchFamily="66" charset="0"/>
              </a:rPr>
              <a:t>= 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002175" y="3343533"/>
            <a:ext cx="2601056" cy="13849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BUT…only the POSITIVE version…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67849" y="4971761"/>
            <a:ext cx="3235382" cy="13849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omic Sans MS" panose="030F0702030302020204" pitchFamily="66" charset="0"/>
              </a:rPr>
              <a:t>-8 x (-8) = 64</a:t>
            </a:r>
          </a:p>
          <a:p>
            <a:pPr algn="ctr"/>
            <a:r>
              <a:rPr lang="en-US" sz="2800" b="1" dirty="0" smtClean="0">
                <a:latin typeface="Comic Sans MS" panose="030F0702030302020204" pitchFamily="66" charset="0"/>
              </a:rPr>
              <a:t>64 x (-8) = </a:t>
            </a:r>
          </a:p>
          <a:p>
            <a:pPr algn="ctr"/>
            <a:r>
              <a:rPr lang="en-US" sz="2800" b="1" dirty="0" smtClean="0">
                <a:latin typeface="Comic Sans MS" panose="030F0702030302020204" pitchFamily="66" charset="0"/>
              </a:rPr>
              <a:t>-512 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781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7" grpId="0"/>
      <p:bldP spid="8" grpId="0" animBg="1"/>
      <p:bldP spid="10" grpId="0" animBg="1"/>
      <p:bldP spid="14" grpId="0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Cube Roots with Fractions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73427" y="1930400"/>
            <a:ext cx="20265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x</a:t>
            </a:r>
            <a:r>
              <a:rPr lang="en-US" sz="2800" b="1" baseline="30000" dirty="0" smtClean="0">
                <a:latin typeface="Comic Sans MS" panose="030F0702030302020204" pitchFamily="66" charset="0"/>
              </a:rPr>
              <a:t>3</a:t>
            </a:r>
            <a:r>
              <a:rPr lang="en-US" sz="2800" b="1" dirty="0" smtClean="0">
                <a:latin typeface="Comic Sans MS" panose="030F0702030302020204" pitchFamily="66" charset="0"/>
              </a:rPr>
              <a:t>  = </a:t>
            </a:r>
            <a:r>
              <a:rPr lang="en-US" sz="2800" b="1" u="sng" dirty="0" smtClean="0">
                <a:latin typeface="Comic Sans MS" panose="030F0702030302020204" pitchFamily="66" charset="0"/>
              </a:rPr>
              <a:t> 64  </a:t>
            </a:r>
          </a:p>
          <a:p>
            <a:r>
              <a:rPr lang="en-US" sz="2800" b="1" dirty="0">
                <a:latin typeface="Comic Sans MS" panose="030F0702030302020204" pitchFamily="66" charset="0"/>
              </a:rPr>
              <a:t> </a:t>
            </a:r>
            <a:r>
              <a:rPr lang="en-US" sz="2800" b="1" dirty="0" smtClean="0">
                <a:latin typeface="Comic Sans MS" panose="030F0702030302020204" pitchFamily="66" charset="0"/>
              </a:rPr>
              <a:t>     343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81245" y="3023569"/>
            <a:ext cx="2625782" cy="181588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omic Sans MS" panose="030F0702030302020204" pitchFamily="66" charset="0"/>
              </a:rPr>
              <a:t>Remember to multiply a number THREE times!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75668" y="1760722"/>
            <a:ext cx="2026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√64  = ?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82765" y="4838596"/>
            <a:ext cx="3365157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Again…only the POSITIVE answers work!!!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6118" y="2492172"/>
            <a:ext cx="2026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√343  = ?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94647" y="3667615"/>
            <a:ext cx="7413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chemeClr val="accent5"/>
                </a:solidFill>
                <a:latin typeface="Comic Sans MS" panose="030F0702030302020204" pitchFamily="66" charset="0"/>
              </a:rPr>
              <a:t> 4</a:t>
            </a:r>
          </a:p>
          <a:p>
            <a:r>
              <a:rPr lang="en-US" sz="2800" b="1" dirty="0" smtClean="0">
                <a:solidFill>
                  <a:schemeClr val="accent5"/>
                </a:solidFill>
                <a:latin typeface="Comic Sans MS" panose="030F0702030302020204" pitchFamily="66" charset="0"/>
              </a:rPr>
              <a:t> 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72539" y="1737659"/>
            <a:ext cx="3830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96028" y="2407453"/>
            <a:ext cx="3830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37561" y="1439042"/>
            <a:ext cx="2601056" cy="95410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4 x 4 = 16</a:t>
            </a:r>
          </a:p>
          <a:p>
            <a:r>
              <a:rPr lang="en-US" sz="2800" b="1" dirty="0" smtClean="0">
                <a:latin typeface="Comic Sans MS" panose="030F0702030302020204" pitchFamily="66" charset="0"/>
              </a:rPr>
              <a:t>16 x 4 = 64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37561" y="2459386"/>
            <a:ext cx="2601056" cy="95410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7 x 7 = 49</a:t>
            </a:r>
          </a:p>
          <a:p>
            <a:r>
              <a:rPr lang="en-US" sz="2800" b="1" dirty="0" smtClean="0">
                <a:latin typeface="Comic Sans MS" panose="030F0702030302020204" pitchFamily="66" charset="0"/>
              </a:rPr>
              <a:t>49 x 7 = 343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232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8" grpId="0" animBg="1"/>
      <p:bldP spid="9" grpId="0"/>
      <p:bldP spid="13" grpId="0"/>
      <p:bldP spid="14" grpId="0"/>
      <p:bldP spid="15" grpId="0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Practice!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86249" y="1757406"/>
            <a:ext cx="20265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x</a:t>
            </a:r>
            <a:r>
              <a:rPr lang="en-US" sz="2800" b="1" baseline="30000" dirty="0" smtClean="0">
                <a:latin typeface="Comic Sans MS" panose="030F0702030302020204" pitchFamily="66" charset="0"/>
              </a:rPr>
              <a:t>2</a:t>
            </a:r>
            <a:r>
              <a:rPr lang="en-US" sz="2800" b="1" dirty="0" smtClean="0">
                <a:latin typeface="Comic Sans MS" panose="030F0702030302020204" pitchFamily="66" charset="0"/>
              </a:rPr>
              <a:t>  = </a:t>
            </a:r>
            <a:r>
              <a:rPr lang="en-US" sz="2800" b="1" u="sng" dirty="0" smtClean="0">
                <a:latin typeface="Comic Sans MS" panose="030F0702030302020204" pitchFamily="66" charset="0"/>
              </a:rPr>
              <a:t> 9  </a:t>
            </a:r>
          </a:p>
          <a:p>
            <a:r>
              <a:rPr lang="en-US" sz="2800" b="1" dirty="0">
                <a:latin typeface="Comic Sans MS" panose="030F0702030302020204" pitchFamily="66" charset="0"/>
              </a:rPr>
              <a:t> </a:t>
            </a:r>
            <a:r>
              <a:rPr lang="en-US" sz="2800" b="1" dirty="0" smtClean="0">
                <a:latin typeface="Comic Sans MS" panose="030F0702030302020204" pitchFamily="66" charset="0"/>
              </a:rPr>
              <a:t>     49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6249" y="3237531"/>
            <a:ext cx="2026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5"/>
                </a:solidFill>
                <a:latin typeface="Comic Sans MS" panose="030F0702030302020204" pitchFamily="66" charset="0"/>
              </a:rPr>
              <a:t>x</a:t>
            </a:r>
            <a:r>
              <a:rPr lang="en-US" sz="2800" b="1" baseline="30000" dirty="0" smtClean="0">
                <a:solidFill>
                  <a:schemeClr val="accent5"/>
                </a:solidFill>
                <a:latin typeface="Comic Sans MS" panose="030F0702030302020204" pitchFamily="66" charset="0"/>
              </a:rPr>
              <a:t>3</a:t>
            </a:r>
            <a:r>
              <a:rPr lang="en-US" sz="2800" b="1" dirty="0" smtClean="0">
                <a:solidFill>
                  <a:schemeClr val="accent5"/>
                </a:solidFill>
                <a:latin typeface="Comic Sans MS" panose="030F0702030302020204" pitchFamily="66" charset="0"/>
              </a:rPr>
              <a:t>  = 216</a:t>
            </a:r>
            <a:r>
              <a:rPr lang="en-US" sz="2800" b="1" u="sng" dirty="0" smtClean="0">
                <a:solidFill>
                  <a:schemeClr val="accent5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30125" y="1797736"/>
            <a:ext cx="2026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x</a:t>
            </a:r>
            <a:r>
              <a:rPr lang="en-US" sz="2800" b="1" baseline="30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2</a:t>
            </a:r>
            <a:r>
              <a:rPr lang="en-US" sz="28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 = 324</a:t>
            </a:r>
            <a:r>
              <a:rPr lang="en-US" sz="2800" b="1" u="sng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30125" y="3078259"/>
            <a:ext cx="20265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x</a:t>
            </a:r>
            <a:r>
              <a:rPr lang="en-US" sz="2800" b="1" baseline="30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3</a:t>
            </a:r>
            <a:r>
              <a:rPr lang="en-US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 = </a:t>
            </a:r>
            <a:r>
              <a:rPr lang="en-US" sz="2800" b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8  </a:t>
            </a:r>
          </a:p>
          <a:p>
            <a:r>
              <a:rPr lang="en-US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    125</a:t>
            </a:r>
            <a:endParaRPr lang="en-US" sz="28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93558" y="1837823"/>
            <a:ext cx="7413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latin typeface="Comic Sans MS" panose="030F0702030302020204" pitchFamily="66" charset="0"/>
              </a:rPr>
              <a:t>3</a:t>
            </a:r>
          </a:p>
          <a:p>
            <a:r>
              <a:rPr lang="en-US" sz="2800" b="1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78815" y="1823616"/>
            <a:ext cx="7413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18</a:t>
            </a:r>
            <a:endParaRPr lang="en-US" sz="28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37853" y="3078259"/>
            <a:ext cx="7413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</a:p>
          <a:p>
            <a:r>
              <a:rPr lang="en-US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99250" y="3237531"/>
            <a:ext cx="7413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5"/>
                </a:solidFill>
                <a:latin typeface="Comic Sans MS" panose="030F0702030302020204" pitchFamily="66" charset="0"/>
              </a:rPr>
              <a:t>6</a:t>
            </a:r>
            <a:endParaRPr lang="en-US" sz="2800" b="1" dirty="0">
              <a:solidFill>
                <a:schemeClr val="accent5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37853" y="1812036"/>
            <a:ext cx="3830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+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13901" y="1916731"/>
            <a:ext cx="3830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latin typeface="Comic Sans MS" panose="030F0702030302020204" pitchFamily="66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134875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Practice!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29370" y="2996601"/>
            <a:ext cx="20265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x</a:t>
            </a:r>
            <a:r>
              <a:rPr lang="en-US" sz="2800" b="1" baseline="30000" dirty="0" smtClean="0">
                <a:latin typeface="Comic Sans MS" panose="030F0702030302020204" pitchFamily="66" charset="0"/>
              </a:rPr>
              <a:t>2</a:t>
            </a:r>
            <a:r>
              <a:rPr lang="en-US" sz="2800" b="1" dirty="0" smtClean="0">
                <a:latin typeface="Comic Sans MS" panose="030F0702030302020204" pitchFamily="66" charset="0"/>
              </a:rPr>
              <a:t>  = </a:t>
            </a:r>
            <a:r>
              <a:rPr lang="en-US" sz="2800" b="1" u="sng" dirty="0" smtClean="0">
                <a:latin typeface="Comic Sans MS" panose="030F0702030302020204" pitchFamily="66" charset="0"/>
              </a:rPr>
              <a:t>25  </a:t>
            </a:r>
          </a:p>
          <a:p>
            <a:r>
              <a:rPr lang="en-US" sz="2800" b="1" dirty="0">
                <a:latin typeface="Comic Sans MS" panose="030F0702030302020204" pitchFamily="66" charset="0"/>
              </a:rPr>
              <a:t> </a:t>
            </a:r>
            <a:r>
              <a:rPr lang="en-US" sz="2800" b="1" dirty="0" smtClean="0">
                <a:latin typeface="Comic Sans MS" panose="030F0702030302020204" pitchFamily="66" charset="0"/>
              </a:rPr>
              <a:t>     169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35797" y="1877008"/>
            <a:ext cx="2541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5"/>
                </a:solidFill>
                <a:latin typeface="Comic Sans MS" panose="030F0702030302020204" pitchFamily="66" charset="0"/>
              </a:rPr>
              <a:t>x</a:t>
            </a:r>
            <a:r>
              <a:rPr lang="en-US" sz="2800" b="1" baseline="30000" dirty="0" smtClean="0">
                <a:solidFill>
                  <a:schemeClr val="accent5"/>
                </a:solidFill>
                <a:latin typeface="Comic Sans MS" panose="030F0702030302020204" pitchFamily="66" charset="0"/>
              </a:rPr>
              <a:t>3</a:t>
            </a:r>
            <a:r>
              <a:rPr lang="en-US" sz="2800" b="1" dirty="0" smtClean="0">
                <a:solidFill>
                  <a:schemeClr val="accent5"/>
                </a:solidFill>
                <a:latin typeface="Comic Sans MS" panose="030F0702030302020204" pitchFamily="66" charset="0"/>
              </a:rPr>
              <a:t>  = 3,375</a:t>
            </a:r>
            <a:r>
              <a:rPr lang="en-US" sz="2800" b="1" u="sng" dirty="0" smtClean="0">
                <a:solidFill>
                  <a:schemeClr val="accent5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30125" y="1797736"/>
            <a:ext cx="2026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x</a:t>
            </a:r>
            <a:r>
              <a:rPr lang="en-US" sz="2800" b="1" baseline="30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2</a:t>
            </a:r>
            <a:r>
              <a:rPr lang="en-US" sz="28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 = 1</a:t>
            </a:r>
            <a:r>
              <a:rPr lang="en-US" sz="2800" b="1" u="sng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30125" y="3078259"/>
            <a:ext cx="20265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x</a:t>
            </a:r>
            <a:r>
              <a:rPr lang="en-US" sz="2800" b="1" baseline="30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3</a:t>
            </a:r>
            <a:r>
              <a:rPr lang="en-US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 = </a:t>
            </a:r>
            <a:r>
              <a:rPr lang="en-US" sz="2800" b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64  </a:t>
            </a:r>
          </a:p>
          <a:p>
            <a:r>
              <a:rPr lang="en-US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    343</a:t>
            </a:r>
            <a:endParaRPr lang="en-US" sz="28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05272" y="2996600"/>
            <a:ext cx="7413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latin typeface="Comic Sans MS" panose="030F0702030302020204" pitchFamily="66" charset="0"/>
              </a:rPr>
              <a:t> 5</a:t>
            </a:r>
          </a:p>
          <a:p>
            <a:r>
              <a:rPr lang="en-US" sz="2800" b="1" dirty="0" smtClean="0">
                <a:latin typeface="Comic Sans MS" panose="030F0702030302020204" pitchFamily="66" charset="0"/>
              </a:rPr>
              <a:t>13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78815" y="1823616"/>
            <a:ext cx="7413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1</a:t>
            </a:r>
            <a:endParaRPr lang="en-US" sz="28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37853" y="3078259"/>
            <a:ext cx="7413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4</a:t>
            </a:r>
          </a:p>
          <a:p>
            <a:r>
              <a:rPr lang="en-US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7</a:t>
            </a:r>
            <a:endParaRPr lang="en-US" sz="28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12188" y="1880202"/>
            <a:ext cx="7413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5"/>
                </a:solidFill>
                <a:latin typeface="Comic Sans MS" panose="030F0702030302020204" pitchFamily="66" charset="0"/>
              </a:rPr>
              <a:t>15</a:t>
            </a:r>
            <a:endParaRPr lang="en-US" sz="2800" b="1" dirty="0">
              <a:solidFill>
                <a:schemeClr val="accent5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37853" y="1812036"/>
            <a:ext cx="3830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+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79569" y="3209817"/>
            <a:ext cx="3830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latin typeface="Comic Sans MS" panose="030F0702030302020204" pitchFamily="66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403702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Square Roots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58229" y="1410563"/>
            <a:ext cx="2026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√6 ≈ ?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7334" y="2022332"/>
            <a:ext cx="2625782" cy="267765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omic Sans MS" panose="030F0702030302020204" pitchFamily="66" charset="0"/>
              </a:rPr>
              <a:t>No number makes 6 when squared…it is an IRRATIONAL number!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91405" y="1402248"/>
            <a:ext cx="2026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√9  = 3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77481" y="3419406"/>
            <a:ext cx="2440432" cy="2677656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omic Sans MS" panose="030F0702030302020204" pitchFamily="66" charset="0"/>
              </a:rPr>
              <a:t>Find a Perfect Square that is larger and smaller than 6!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73506" y="1517632"/>
            <a:ext cx="4396752" cy="95410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So the answer must be BETWEEN these two!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05046" y="2646026"/>
            <a:ext cx="1395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5"/>
                </a:solidFill>
                <a:latin typeface="Comic Sans MS" panose="030F0702030302020204" pitchFamily="66" charset="0"/>
              </a:rPr>
              <a:t>= 2.5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27938" y="3240267"/>
            <a:ext cx="5175681" cy="138499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If right in the middle .5</a:t>
            </a:r>
          </a:p>
          <a:p>
            <a:r>
              <a:rPr lang="en-US" sz="2800" b="1" dirty="0" smtClean="0">
                <a:latin typeface="Comic Sans MS" panose="030F0702030302020204" pitchFamily="66" charset="0"/>
              </a:rPr>
              <a:t>If closer to small number .2</a:t>
            </a:r>
          </a:p>
          <a:p>
            <a:r>
              <a:rPr lang="en-US" sz="2800" b="1" dirty="0" smtClean="0">
                <a:latin typeface="Comic Sans MS" panose="030F0702030302020204" pitchFamily="66" charset="0"/>
              </a:rPr>
              <a:t>If closer to  big number .8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91405" y="2194896"/>
            <a:ext cx="2026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√4  = 2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725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8" grpId="0" animBg="1"/>
      <p:bldP spid="10" grpId="0" animBg="1"/>
      <p:bldP spid="14" grpId="0"/>
      <p:bldP spid="15" grpId="0" animBg="1"/>
      <p:bldP spid="1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966</TotalTime>
  <Words>701</Words>
  <Application>Microsoft Office PowerPoint</Application>
  <PresentationFormat>Widescreen</PresentationFormat>
  <Paragraphs>176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Comic Sans MS</vt:lpstr>
      <vt:lpstr>Trebuchet MS</vt:lpstr>
      <vt:lpstr>Wingdings 3</vt:lpstr>
      <vt:lpstr>Facet</vt:lpstr>
      <vt:lpstr>Finding Square Roots &amp; Cube Roots</vt:lpstr>
      <vt:lpstr>Squares and Square Roots</vt:lpstr>
      <vt:lpstr>Square Roots have TWO answers</vt:lpstr>
      <vt:lpstr>Square Roots with Fractions</vt:lpstr>
      <vt:lpstr>Cube Roots are a little different…</vt:lpstr>
      <vt:lpstr>Cube Roots with Fractions</vt:lpstr>
      <vt:lpstr>Lets Practice!</vt:lpstr>
      <vt:lpstr>Lets Practice!</vt:lpstr>
      <vt:lpstr>Estimating Square Roots</vt:lpstr>
      <vt:lpstr>We could estimate it even more if necessary!</vt:lpstr>
      <vt:lpstr>It gets easier…I PROMISE!!!!</vt:lpstr>
      <vt:lpstr>Lets go TWO decimal places now!</vt:lpstr>
      <vt:lpstr>Practice…</vt:lpstr>
      <vt:lpstr>Practice…</vt:lpstr>
      <vt:lpstr>Practice…</vt:lpstr>
    </vt:vector>
  </TitlesOfParts>
  <Company>SLCSB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Square Roots &amp; Cube Roots</dc:title>
  <dc:creator>POLASCAK, WILLIAM M.</dc:creator>
  <cp:lastModifiedBy>POLASCAK, WILLIAM M.</cp:lastModifiedBy>
  <cp:revision>19</cp:revision>
  <dcterms:created xsi:type="dcterms:W3CDTF">2015-08-26T12:45:12Z</dcterms:created>
  <dcterms:modified xsi:type="dcterms:W3CDTF">2015-08-28T20:06:11Z</dcterms:modified>
</cp:coreProperties>
</file>